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9" r:id="rId9"/>
    <p:sldId id="265" r:id="rId10"/>
    <p:sldId id="266" r:id="rId11"/>
    <p:sldId id="267" r:id="rId12"/>
    <p:sldId id="268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54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peshp/SQL/Projects/Warby%20Parker/Warby%20Parker%20-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peshp/SQL/Projects/Warby%20Parker/Warby%20Parker%20-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  <a:ea typeface="+mn-ea"/>
                <a:cs typeface="+mn-cs"/>
              </a:defRPr>
            </a:pPr>
            <a:r>
              <a:rPr lang="en-US">
                <a:latin typeface="Garamond" panose="02020404030301010803" pitchFamily="18" charset="0"/>
              </a:rPr>
              <a:t>Question vs</a:t>
            </a:r>
            <a:r>
              <a:rPr lang="en-US" baseline="0">
                <a:latin typeface="Garamond" panose="02020404030301010803" pitchFamily="18" charset="0"/>
              </a:rPr>
              <a:t> Quitters</a:t>
            </a:r>
            <a:endParaRPr lang="en-US">
              <a:latin typeface="Garamond" panose="02020404030301010803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Garamond" panose="02020404030301010803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Quitters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50800"/>
            </a:sp3d>
          </c:spPr>
          <c:invertIfNegative val="0"/>
          <c:cat>
            <c:strRef>
              <c:f>Sheet1!$A$2:$A$6</c:f>
              <c:strCache>
                <c:ptCount val="5"/>
                <c:pt idx="0">
                  <c:v>1. What are you looking for?</c:v>
                </c:pt>
                <c:pt idx="1">
                  <c:v>2. What's your fit?</c:v>
                </c:pt>
                <c:pt idx="2">
                  <c:v>3. Which shapes do you like?</c:v>
                </c:pt>
                <c:pt idx="3">
                  <c:v>4. Which colors do you like?</c:v>
                </c:pt>
                <c:pt idx="4">
                  <c:v>5. When was your last eye exam?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500</c:v>
                </c:pt>
                <c:pt idx="1">
                  <c:v>475</c:v>
                </c:pt>
                <c:pt idx="2">
                  <c:v>380</c:v>
                </c:pt>
                <c:pt idx="3">
                  <c:v>361</c:v>
                </c:pt>
                <c:pt idx="4">
                  <c:v>270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65-E843-B8C9-7B7DA5067D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2968143"/>
        <c:axId val="1162969823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Percentage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1. What are you looking for?</c:v>
                </c:pt>
                <c:pt idx="1">
                  <c:v>2. What's your fit?</c:v>
                </c:pt>
                <c:pt idx="2">
                  <c:v>3. Which shapes do you like?</c:v>
                </c:pt>
                <c:pt idx="3">
                  <c:v>4. Which colors do you like?</c:v>
                </c:pt>
                <c:pt idx="4">
                  <c:v>5. When was your last eye exam?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1</c:v>
                </c:pt>
                <c:pt idx="1">
                  <c:v>0.95</c:v>
                </c:pt>
                <c:pt idx="2">
                  <c:v>0.76</c:v>
                </c:pt>
                <c:pt idx="3">
                  <c:v>0.72199999999999998</c:v>
                </c:pt>
                <c:pt idx="4">
                  <c:v>0.54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465-E843-B8C9-7B7DA5067D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2010159"/>
        <c:axId val="1162051215"/>
      </c:lineChart>
      <c:catAx>
        <c:axId val="1162968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pPr>
            <a:endParaRPr lang="en-US"/>
          </a:p>
        </c:txPr>
        <c:crossAx val="1162969823"/>
        <c:crosses val="autoZero"/>
        <c:auto val="1"/>
        <c:lblAlgn val="ctr"/>
        <c:lblOffset val="100"/>
        <c:noMultiLvlLbl val="0"/>
      </c:catAx>
      <c:valAx>
        <c:axId val="116296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pPr>
            <a:endParaRPr lang="en-US"/>
          </a:p>
        </c:txPr>
        <c:crossAx val="1162968143"/>
        <c:crosses val="autoZero"/>
        <c:crossBetween val="between"/>
      </c:valAx>
      <c:valAx>
        <c:axId val="1162051215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pPr>
            <a:endParaRPr lang="en-US"/>
          </a:p>
        </c:txPr>
        <c:crossAx val="1162010159"/>
        <c:crosses val="max"/>
        <c:crossBetween val="between"/>
      </c:valAx>
      <c:catAx>
        <c:axId val="116201015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62051215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lt1">
                  <a:lumMod val="85000"/>
                </a:schemeClr>
              </a:solidFill>
              <a:latin typeface="Garamond" panose="02020404030301010803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Purchases - 3 pairs vs 5 pairs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Sheet3!$F$6</c:f>
              <c:strCache>
                <c:ptCount val="1"/>
                <c:pt idx="0">
                  <c:v>purchased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76000"/>
                    <a:tint val="98000"/>
                    <a:lumMod val="110000"/>
                  </a:schemeClr>
                </a:gs>
                <a:gs pos="84000">
                  <a:schemeClr val="accent1">
                    <a:shade val="76000"/>
                    <a:shade val="90000"/>
                    <a:lumMod val="8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38100" dir="504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508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Sheet3!$E$7:$E$8</c:f>
              <c:strCache>
                <c:ptCount val="2"/>
                <c:pt idx="0">
                  <c:v>3 pairs</c:v>
                </c:pt>
                <c:pt idx="1">
                  <c:v>5 pairs</c:v>
                </c:pt>
              </c:strCache>
            </c:strRef>
          </c:cat>
          <c:val>
            <c:numRef>
              <c:f>Sheet3!$F$7:$F$8</c:f>
              <c:numCache>
                <c:formatCode>General</c:formatCode>
                <c:ptCount val="2"/>
                <c:pt idx="0">
                  <c:v>201</c:v>
                </c:pt>
                <c:pt idx="1">
                  <c:v>294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0E-E74B-8D78-ABDBE0399C4D}"/>
            </c:ext>
          </c:extLst>
        </c:ser>
        <c:ser>
          <c:idx val="1"/>
          <c:order val="1"/>
          <c:tx>
            <c:strRef>
              <c:f>Sheet3!$G$6</c:f>
              <c:strCache>
                <c:ptCount val="1"/>
                <c:pt idx="0">
                  <c:v>not purchased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77000"/>
                    <a:tint val="98000"/>
                    <a:lumMod val="110000"/>
                  </a:schemeClr>
                </a:gs>
                <a:gs pos="84000">
                  <a:schemeClr val="accent1">
                    <a:tint val="77000"/>
                    <a:shade val="90000"/>
                    <a:lumMod val="8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38100" dir="504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508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Sheet3!$E$7:$E$8</c:f>
              <c:strCache>
                <c:ptCount val="2"/>
                <c:pt idx="0">
                  <c:v>3 pairs</c:v>
                </c:pt>
                <c:pt idx="1">
                  <c:v>5 pairs</c:v>
                </c:pt>
              </c:strCache>
            </c:strRef>
          </c:cat>
          <c:val>
            <c:numRef>
              <c:f>Sheet3!$G$7:$G$8</c:f>
              <c:numCache>
                <c:formatCode>General</c:formatCode>
                <c:ptCount val="2"/>
                <c:pt idx="0">
                  <c:v>178</c:v>
                </c:pt>
                <c:pt idx="1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0E-E74B-8D78-ABDBE0399C4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164416271"/>
        <c:axId val="1160735647"/>
      </c:barChart>
      <c:catAx>
        <c:axId val="1164416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735647"/>
        <c:crosses val="autoZero"/>
        <c:auto val="1"/>
        <c:lblAlgn val="ctr"/>
        <c:lblOffset val="100"/>
        <c:noMultiLvlLbl val="0"/>
      </c:catAx>
      <c:valAx>
        <c:axId val="1160735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4416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FD1317-1301-B649-9ED4-EB16C64A0D1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446534" y="645211"/>
            <a:ext cx="1213282" cy="121328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wo.com/ab-testing/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leeknote.com/blog/e-commerce-sales-funne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954E3-49CE-B74C-A581-F0BB3BC9E5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Warby parker funnel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6E14EF-304D-1B42-B337-6BD71763D4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capstone – analyze data with sqL</a:t>
            </a:r>
          </a:p>
          <a:p>
            <a:pPr algn="r"/>
            <a:r>
              <a:rPr lang="en-US" dirty="0"/>
              <a:t>By– Alpesh patil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074F6-92D1-AD41-8725-8B44282E67A8}"/>
              </a:ext>
            </a:extLst>
          </p:cNvPr>
          <p:cNvSpPr txBox="1"/>
          <p:nvPr/>
        </p:nvSpPr>
        <p:spPr>
          <a:xfrm>
            <a:off x="8981955" y="706056"/>
            <a:ext cx="2731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Date: 26</a:t>
            </a:r>
            <a:r>
              <a:rPr lang="en-US" baseline="30000" dirty="0"/>
              <a:t>th</a:t>
            </a:r>
            <a:r>
              <a:rPr lang="en-US" dirty="0"/>
              <a:t> September, 2020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DFC7F4-8F23-A043-83D6-CE5AB8048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715" y="3574890"/>
            <a:ext cx="3492500" cy="2324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72679-6F2D-4C43-B8C9-0F8D61706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152" y="609703"/>
            <a:ext cx="1213282" cy="121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9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29783-896B-4547-BDB3-B9242598C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2 –quitters at each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E97D9-3184-7F44-A1EE-40C8A379F3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2629747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SELECT question, COUNT(user_id) AS quitters FROM survey</a:t>
            </a:r>
            <a:br>
              <a:rPr lang="en-IN" dirty="0"/>
            </a:br>
            <a:r>
              <a:rPr lang="en-IN" dirty="0"/>
              <a:t>GROUP BY 1</a:t>
            </a:r>
            <a:br>
              <a:rPr lang="en-IN" dirty="0"/>
            </a:br>
            <a:r>
              <a:rPr lang="en-IN" dirty="0"/>
              <a:t>ORDER BY 1;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165E0-7512-9C4D-87D3-49E7B394F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2129685"/>
          </a:xfrm>
        </p:spPr>
        <p:txBody>
          <a:bodyPr/>
          <a:lstStyle/>
          <a:p>
            <a:r>
              <a:rPr lang="en-US" dirty="0"/>
              <a:t>By selecting the question from the survey table and counting the number of </a:t>
            </a:r>
            <a:r>
              <a:rPr lang="en-US" dirty="0" err="1"/>
              <a:t>user_id</a:t>
            </a:r>
            <a:r>
              <a:rPr lang="en-US" dirty="0"/>
              <a:t> per question, we can find the number of people who had left after every question.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01A7F0-EF17-E840-93CC-2CF258C5D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90" t="32488" r="41813" b="56250"/>
          <a:stretch/>
        </p:blipFill>
        <p:spPr>
          <a:xfrm>
            <a:off x="486605" y="4754563"/>
            <a:ext cx="5516978" cy="11064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A95114-EF05-E641-866C-228E202B0D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48" t="47917" b="34375"/>
          <a:stretch/>
        </p:blipFill>
        <p:spPr>
          <a:xfrm>
            <a:off x="6415088" y="4243387"/>
            <a:ext cx="5094045" cy="161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06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6F094-5BA0-9748-ACAD-7B9D92E6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3 – quitters at each question - Analysis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79962EE-2583-CA42-98A0-817078ECC15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35354568"/>
              </p:ext>
            </p:extLst>
          </p:nvPr>
        </p:nvGraphicFramePr>
        <p:xfrm>
          <a:off x="581193" y="2228003"/>
          <a:ext cx="5422900" cy="14146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94056">
                  <a:extLst>
                    <a:ext uri="{9D8B030D-6E8A-4147-A177-3AD203B41FA5}">
                      <a16:colId xmlns:a16="http://schemas.microsoft.com/office/drawing/2014/main" val="4102615583"/>
                    </a:ext>
                  </a:extLst>
                </a:gridCol>
                <a:gridCol w="707335">
                  <a:extLst>
                    <a:ext uri="{9D8B030D-6E8A-4147-A177-3AD203B41FA5}">
                      <a16:colId xmlns:a16="http://schemas.microsoft.com/office/drawing/2014/main" val="3985780591"/>
                    </a:ext>
                  </a:extLst>
                </a:gridCol>
                <a:gridCol w="934045">
                  <a:extLst>
                    <a:ext uri="{9D8B030D-6E8A-4147-A177-3AD203B41FA5}">
                      <a16:colId xmlns:a16="http://schemas.microsoft.com/office/drawing/2014/main" val="3115687716"/>
                    </a:ext>
                  </a:extLst>
                </a:gridCol>
                <a:gridCol w="1387464">
                  <a:extLst>
                    <a:ext uri="{9D8B030D-6E8A-4147-A177-3AD203B41FA5}">
                      <a16:colId xmlns:a16="http://schemas.microsoft.com/office/drawing/2014/main" val="1357766194"/>
                    </a:ext>
                  </a:extLst>
                </a:gridCol>
              </a:tblGrid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question</a:t>
                      </a:r>
                      <a:endParaRPr lang="en-IN" sz="1400" b="1" i="0" u="none" strike="noStrike">
                        <a:solidFill>
                          <a:srgbClr val="19191A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Quitters</a:t>
                      </a:r>
                      <a:endParaRPr lang="en-IN" sz="1400" b="1" i="0" u="none" strike="noStrike">
                        <a:solidFill>
                          <a:srgbClr val="19191A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Percentage</a:t>
                      </a:r>
                      <a:endParaRPr lang="en-IN" sz="14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Percentage Drop</a:t>
                      </a:r>
                      <a:endParaRPr lang="en-IN" sz="14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2882454132"/>
                  </a:ext>
                </a:extLst>
              </a:tr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1. What are you looking for?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500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100%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1153984485"/>
                  </a:ext>
                </a:extLst>
              </a:tr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2. What's your fit?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475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95%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5%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3051046247"/>
                  </a:ext>
                </a:extLst>
              </a:tr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3. Which shapes do you like?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380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76%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24%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2406033221"/>
                  </a:ext>
                </a:extLst>
              </a:tr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4. Which colors do you like?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361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72%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28%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1823289502"/>
                  </a:ext>
                </a:extLst>
              </a:tr>
              <a:tr h="235778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5. When was your last eye exam?</a:t>
                      </a:r>
                      <a:endParaRPr lang="en-IN" sz="1400" b="0" i="0" u="none" strike="noStrike" dirty="0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270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54%</a:t>
                      </a:r>
                      <a:endParaRPr lang="en-IN" sz="1400" b="0" i="0" u="none" strike="noStrike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46%</a:t>
                      </a:r>
                      <a:endParaRPr lang="en-IN" sz="1400" b="0" i="0" u="none" strike="noStrike" dirty="0">
                        <a:solidFill>
                          <a:srgbClr val="64646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6801" marR="6801" marT="6801" marB="0" anchor="b"/>
                </a:tc>
                <a:extLst>
                  <a:ext uri="{0D108BD9-81ED-4DB2-BD59-A6C34878D82A}">
                    <a16:rowId xmlns:a16="http://schemas.microsoft.com/office/drawing/2014/main" val="2329067766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22C32-74B0-DC4D-A4A1-B38FCF1969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100% of the target population had attempted the first question and clearly the number of people attempting the next question and the next question started to drop significantly</a:t>
            </a:r>
          </a:p>
          <a:p>
            <a:r>
              <a:rPr lang="en-US" dirty="0"/>
              <a:t>At the end, only a little over 54% of the target population answered the final question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8404BEA-32F9-8A48-B98C-735A866FAE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9359368"/>
              </p:ext>
            </p:extLst>
          </p:nvPr>
        </p:nvGraphicFramePr>
        <p:xfrm>
          <a:off x="581193" y="4044526"/>
          <a:ext cx="5422900" cy="2595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04126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09442-F008-6E43-98A2-F5A37426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4 – rest of the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4E946-427C-2E4B-8915-6C5CAB6F0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4"/>
            <a:ext cx="5422390" cy="2715472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dirty="0"/>
              <a:t>SELECT * FROM quiz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LIMIT 5;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en-IN" dirty="0"/>
            </a:br>
            <a:r>
              <a:rPr lang="en-IN" dirty="0"/>
              <a:t>SELECT * FROM home_try_on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LIMIT 5;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en-IN" dirty="0"/>
            </a:br>
            <a:r>
              <a:rPr lang="en-IN" dirty="0"/>
              <a:t>SELECT * FROM purchase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LIMIT 5;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CA45A-1833-CF41-B6BA-2FB069742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108669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small overview of the data in the other 3 tables – column name, data type of the values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9F9E34-5406-E846-A54E-5D362B883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00" t="25051" r="71571" b="50417"/>
          <a:stretch/>
        </p:blipFill>
        <p:spPr>
          <a:xfrm>
            <a:off x="1616738" y="4743451"/>
            <a:ext cx="3351300" cy="19145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C1F2E3-9879-284C-AE7F-EF34264C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64" t="16457" b="32293"/>
          <a:stretch/>
        </p:blipFill>
        <p:spPr>
          <a:xfrm>
            <a:off x="5172075" y="2986088"/>
            <a:ext cx="6796087" cy="351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32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59E55-1FE9-1D45-9F1F-4194AB03B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5 – unique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CF54C-08FD-984A-B2B5-F0F4CE9C9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228003"/>
            <a:ext cx="6429207" cy="462999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SELECT DISTINCT qu.user_id,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hto.user_id IS NOT NULL AS 'is_home_try_on',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hto.number_of_pairs,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 err="1"/>
              <a:t>pu.user_id</a:t>
            </a:r>
            <a:r>
              <a:rPr lang="en-IN" sz="1700" dirty="0"/>
              <a:t> IS NOT NULL AS 'is_purchase'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FROM quiz </a:t>
            </a:r>
            <a:r>
              <a:rPr lang="en-IN" sz="1700" dirty="0" err="1"/>
              <a:t>qu</a:t>
            </a:r>
            <a:endParaRPr lang="en-IN" sz="1700" dirty="0"/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LEFT JOIN home_try_on </a:t>
            </a:r>
            <a:r>
              <a:rPr lang="en-IN" sz="1700" dirty="0" err="1"/>
              <a:t>hto</a:t>
            </a:r>
            <a:endParaRPr lang="en-IN" sz="1700" dirty="0"/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ON </a:t>
            </a:r>
            <a:r>
              <a:rPr lang="en-IN" sz="1700" dirty="0" err="1"/>
              <a:t>qu.user_id</a:t>
            </a:r>
            <a:r>
              <a:rPr lang="en-IN" sz="1700" dirty="0"/>
              <a:t> = </a:t>
            </a:r>
            <a:r>
              <a:rPr lang="en-IN" sz="1700" dirty="0" err="1"/>
              <a:t>hto.user_id</a:t>
            </a:r>
            <a:endParaRPr lang="en-IN" sz="1700" dirty="0"/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LEFT JOIN purchase </a:t>
            </a:r>
            <a:r>
              <a:rPr lang="en-IN" sz="1700" dirty="0" err="1"/>
              <a:t>pu</a:t>
            </a:r>
            <a:endParaRPr lang="en-IN" sz="1700" dirty="0"/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ON </a:t>
            </a:r>
            <a:r>
              <a:rPr lang="en-IN" sz="1700" dirty="0" err="1"/>
              <a:t>pu.user_id</a:t>
            </a:r>
            <a:r>
              <a:rPr lang="en-IN" sz="1700" dirty="0"/>
              <a:t> = </a:t>
            </a:r>
            <a:r>
              <a:rPr lang="en-IN" sz="1700" dirty="0" err="1"/>
              <a:t>qu.user_id</a:t>
            </a:r>
            <a:endParaRPr lang="en-IN" sz="1700" dirty="0"/>
          </a:p>
          <a:p>
            <a:pPr marL="0" indent="0">
              <a:lnSpc>
                <a:spcPct val="120000"/>
              </a:lnSpc>
              <a:buNone/>
            </a:pPr>
            <a:r>
              <a:rPr lang="en-IN" sz="1700" dirty="0"/>
              <a:t>LIMIT 10;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981E6-0776-4E48-85FE-AB208086E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7724" y="2228003"/>
            <a:ext cx="6303085" cy="218634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 this query, we select the user_id which is common in every table and we are checking if they have taken the ‘try at home’ option</a:t>
            </a:r>
            <a:r>
              <a:rPr lang="en-US" i="1" dirty="0"/>
              <a:t>[1 or 0 for yes or no in the second column]</a:t>
            </a:r>
          </a:p>
          <a:p>
            <a:r>
              <a:rPr lang="en-US" dirty="0"/>
              <a:t>If they have opted for the try at home option, then how many pairs have they chosen</a:t>
            </a:r>
            <a:r>
              <a:rPr lang="en-US" i="1" dirty="0"/>
              <a:t>[after left joining </a:t>
            </a:r>
            <a:r>
              <a:rPr lang="en-US" i="1" dirty="0" err="1"/>
              <a:t>home_try_on</a:t>
            </a:r>
            <a:r>
              <a:rPr lang="en-US" i="1" dirty="0"/>
              <a:t> with quiz, number of pairs for every user who has chosen try at home is selected from the joined table]</a:t>
            </a:r>
          </a:p>
          <a:p>
            <a:r>
              <a:rPr lang="en-US" dirty="0"/>
              <a:t>After trying the 3 or 5 pairs that they have taken home, we have found out whether they have purchased it or not</a:t>
            </a:r>
            <a:r>
              <a:rPr lang="en-US" i="1" dirty="0"/>
              <a:t>[after left joining the joined table with purchase, if they have any entries in the purchase table, then they have completed the purchase]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385CBB-7CB3-F54C-9534-D20043C5B0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47" t="17011" b="51265"/>
          <a:stretch/>
        </p:blipFill>
        <p:spPr>
          <a:xfrm>
            <a:off x="5532135" y="4414344"/>
            <a:ext cx="5854262" cy="217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12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62A54-3511-DA4D-9BDD-247DA7B0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6 – Additional in-depth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F0B1E-9F45-CA48-B03C-AD83FD2D7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4"/>
            <a:ext cx="5422390" cy="851528"/>
          </a:xfrm>
        </p:spPr>
        <p:txBody>
          <a:bodyPr>
            <a:normAutofit/>
          </a:bodyPr>
          <a:lstStyle/>
          <a:p>
            <a:r>
              <a:rPr lang="en-IN" dirty="0"/>
              <a:t>Using the table generated in query – 5, there are a few insights which can be generated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966B5-C3DC-4341-ABBA-607ED5F9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3" y="2900667"/>
            <a:ext cx="5422392" cy="3762892"/>
          </a:xfrm>
        </p:spPr>
        <p:txBody>
          <a:bodyPr>
            <a:normAutofit/>
          </a:bodyPr>
          <a:lstStyle/>
          <a:p>
            <a:r>
              <a:rPr lang="en-US" dirty="0"/>
              <a:t>Analysis on the basis of pairs taken home:</a:t>
            </a:r>
          </a:p>
          <a:p>
            <a:pPr lvl="1"/>
            <a:r>
              <a:rPr lang="en-US" dirty="0"/>
              <a:t>The users who did not take pairs home, did not buy any spectacles at the store</a:t>
            </a:r>
          </a:p>
          <a:p>
            <a:pPr lvl="1"/>
            <a:r>
              <a:rPr lang="en-US" dirty="0"/>
              <a:t>As shown in the graph, the users who took 5 pairs at home, had a higher chance of buying a pair of spectacles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28772C9-6DC8-1B4F-89FC-65BC449472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4479135"/>
              </p:ext>
            </p:extLst>
          </p:nvPr>
        </p:nvGraphicFramePr>
        <p:xfrm>
          <a:off x="6096001" y="1925801"/>
          <a:ext cx="5543550" cy="3111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48054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C87C69-0492-8840-82B5-7422AEB4C7E2}"/>
              </a:ext>
            </a:extLst>
          </p:cNvPr>
          <p:cNvSpPr txBox="1"/>
          <p:nvPr/>
        </p:nvSpPr>
        <p:spPr>
          <a:xfrm>
            <a:off x="1450426" y="2207172"/>
            <a:ext cx="93962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Thank you! </a:t>
            </a:r>
            <a:br>
              <a:rPr lang="en-US" sz="3600" dirty="0"/>
            </a:br>
            <a:r>
              <a:rPr lang="en-US" sz="3600" dirty="0"/>
              <a:t>Do kindly provide feedback about any additional analysis that you want to see in my project. I’ll be updating this presentation with new insights once I get my hands dirty with this data.</a:t>
            </a:r>
          </a:p>
        </p:txBody>
      </p:sp>
    </p:spTree>
    <p:extLst>
      <p:ext uri="{BB962C8B-B14F-4D97-AF65-F5344CB8AC3E}">
        <p14:creationId xmlns:p14="http://schemas.microsoft.com/office/powerpoint/2010/main" val="418752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8E32F-D600-7F43-8601-89E071AAC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2FAB2-D555-1B49-9B61-0DC59638A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About the dataset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What is funneling? Concepts related to A/B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Question wise analysis of data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Basic understanding of the data 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Quitters at each question 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Quitters at each question – Analysis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Rest of the tables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Unique requirements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/>
              <a:t>Additional in-depth Analysis(To be updated)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42876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3F16E-25C5-0E42-893D-AD78BF8D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46" y="1886441"/>
            <a:ext cx="11029615" cy="678083"/>
          </a:xfrm>
        </p:spPr>
        <p:txBody>
          <a:bodyPr/>
          <a:lstStyle/>
          <a:p>
            <a:r>
              <a:rPr lang="en-US" dirty="0"/>
              <a:t>About the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240C4-1066-6947-9430-AC41BBA52B30}"/>
              </a:ext>
            </a:extLst>
          </p:cNvPr>
          <p:cNvSpPr txBox="1">
            <a:spLocks/>
          </p:cNvSpPr>
          <p:nvPr/>
        </p:nvSpPr>
        <p:spPr>
          <a:xfrm>
            <a:off x="447816" y="3142592"/>
            <a:ext cx="11292840" cy="16634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>
                <a:solidFill>
                  <a:schemeClr val="tx1"/>
                </a:solidFill>
              </a:rPr>
              <a:t>Warby Parker</a:t>
            </a:r>
            <a:r>
              <a:rPr lang="en-IN">
                <a:solidFill>
                  <a:schemeClr val="tx1"/>
                </a:solidFill>
              </a:rPr>
              <a:t> </a:t>
            </a:r>
            <a:r>
              <a:rPr lang="en-IN"/>
              <a:t>was founded with the sole objective: to offer designer eyewear at a revolutionary price, while leading the way for socially conscious businesses.</a:t>
            </a:r>
          </a:p>
          <a:p>
            <a:r>
              <a:rPr lang="en-US"/>
              <a:t>They follow a single motto – </a:t>
            </a:r>
            <a:r>
              <a:rPr lang="en-US" sz="2400" i="1" u="sng">
                <a:solidFill>
                  <a:schemeClr val="tx1"/>
                </a:solidFill>
              </a:rPr>
              <a:t>Good eyewear, good outcome.</a:t>
            </a:r>
            <a:endParaRPr lang="en-US" sz="2400" i="1" u="sng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43E54D-8C17-8E4A-A9AD-EA9E609C1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269" y="1138060"/>
            <a:ext cx="3032012" cy="200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1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2FC2B-F536-0F45-8DD9-B2CA948C7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97" y="1681655"/>
            <a:ext cx="11029615" cy="774323"/>
          </a:xfrm>
        </p:spPr>
        <p:txBody>
          <a:bodyPr/>
          <a:lstStyle/>
          <a:p>
            <a:r>
              <a:rPr lang="en-US" dirty="0"/>
              <a:t>About the datasets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621B8-0482-BE42-B231-86F1E9BC4FF6}"/>
              </a:ext>
            </a:extLst>
          </p:cNvPr>
          <p:cNvSpPr txBox="1"/>
          <p:nvPr/>
        </p:nvSpPr>
        <p:spPr>
          <a:xfrm>
            <a:off x="571097" y="3002516"/>
            <a:ext cx="110397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 this project, different Warby Parker’s marketing funnels were analysed in order to calculate conversion rates. Here are the funnels and the tables that were provided: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Survey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Quiz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err="1"/>
              <a:t>Home_try_on</a:t>
            </a: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Purchase</a:t>
            </a:r>
          </a:p>
        </p:txBody>
      </p:sp>
    </p:spTree>
    <p:extLst>
      <p:ext uri="{BB962C8B-B14F-4D97-AF65-F5344CB8AC3E}">
        <p14:creationId xmlns:p14="http://schemas.microsoft.com/office/powerpoint/2010/main" val="180883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6DE6F-C9FF-2C42-8F04-0E7CDD78E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F8947-9F1B-0248-BFEF-97778A1FC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475" y="1380870"/>
            <a:ext cx="3898746" cy="3633047"/>
          </a:xfrm>
        </p:spPr>
        <p:txBody>
          <a:bodyPr/>
          <a:lstStyle/>
          <a:p>
            <a:pPr lvl="1"/>
            <a:r>
              <a:rPr lang="en-IN" sz="2200" i="1" dirty="0">
                <a:solidFill>
                  <a:schemeClr val="tx1"/>
                </a:solidFill>
              </a:rPr>
              <a:t>Survey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Question – The marketing questions</a:t>
            </a:r>
          </a:p>
          <a:p>
            <a:pPr lvl="2"/>
            <a:r>
              <a:rPr lang="en-IN" sz="2000" i="1" dirty="0" err="1">
                <a:solidFill>
                  <a:schemeClr val="tx1"/>
                </a:solidFill>
              </a:rPr>
              <a:t>User_id</a:t>
            </a:r>
            <a:r>
              <a:rPr lang="en-IN" sz="2000" i="1" dirty="0">
                <a:solidFill>
                  <a:schemeClr val="tx1"/>
                </a:solidFill>
              </a:rPr>
              <a:t> – The user id tracked of the customer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Response – Answers collected for each question</a:t>
            </a:r>
            <a:endParaRPr lang="en-US" sz="2000" i="1" dirty="0">
              <a:solidFill>
                <a:schemeClr val="tx1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1F4862F-4754-F941-A99C-54235B8EFB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574" t="7861" r="7295" b="20361"/>
          <a:stretch/>
        </p:blipFill>
        <p:spPr>
          <a:xfrm>
            <a:off x="1229327" y="4705994"/>
            <a:ext cx="2372810" cy="1759352"/>
          </a:xfr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0B8ADFF-C463-BA42-BCD6-30455A6A6EFC}"/>
              </a:ext>
            </a:extLst>
          </p:cNvPr>
          <p:cNvSpPr txBox="1">
            <a:spLocks/>
          </p:cNvSpPr>
          <p:nvPr/>
        </p:nvSpPr>
        <p:spPr>
          <a:xfrm>
            <a:off x="447816" y="601200"/>
            <a:ext cx="5617318" cy="42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2370CB-C9FD-DB4B-AD53-56A290E9F894}"/>
              </a:ext>
            </a:extLst>
          </p:cNvPr>
          <p:cNvSpPr txBox="1">
            <a:spLocks/>
          </p:cNvSpPr>
          <p:nvPr/>
        </p:nvSpPr>
        <p:spPr>
          <a:xfrm>
            <a:off x="5960962" y="601200"/>
            <a:ext cx="5649848" cy="42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589F6F-52FB-FB41-8E87-0CAF85FCD437}"/>
              </a:ext>
            </a:extLst>
          </p:cNvPr>
          <p:cNvSpPr txBox="1">
            <a:spLocks/>
          </p:cNvSpPr>
          <p:nvPr/>
        </p:nvSpPr>
        <p:spPr>
          <a:xfrm>
            <a:off x="4383648" y="1839952"/>
            <a:ext cx="4511091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IN" sz="2200" i="1" dirty="0">
                <a:solidFill>
                  <a:schemeClr val="tx1"/>
                </a:solidFill>
              </a:rPr>
              <a:t>Quiz</a:t>
            </a:r>
          </a:p>
          <a:p>
            <a:pPr lvl="2"/>
            <a:r>
              <a:rPr lang="en-IN" sz="2000" i="1" dirty="0" err="1">
                <a:solidFill>
                  <a:schemeClr val="tx1"/>
                </a:solidFill>
              </a:rPr>
              <a:t>User_id</a:t>
            </a:r>
            <a:r>
              <a:rPr lang="en-IN" sz="2000" i="1" dirty="0">
                <a:solidFill>
                  <a:schemeClr val="tx1"/>
                </a:solidFill>
              </a:rPr>
              <a:t> – The user id tracked of the customer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Style – The user id tracked of the customer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Fit – Type of fit(S, M, L)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Shape – Rectangular/Squarish/Circular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Colour – Colour of the frame</a:t>
            </a:r>
            <a:endParaRPr lang="en-US" sz="2000" i="1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C7E6EE-0D27-F04E-B75C-3EDBCB60C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739" y="1915637"/>
            <a:ext cx="2716070" cy="289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0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6DE6F-C9FF-2C42-8F04-0E7CDD78E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F8947-9F1B-0248-BFEF-97778A1FC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475" y="1380870"/>
            <a:ext cx="3898746" cy="3633047"/>
          </a:xfrm>
        </p:spPr>
        <p:txBody>
          <a:bodyPr/>
          <a:lstStyle/>
          <a:p>
            <a:pPr lvl="1"/>
            <a:r>
              <a:rPr lang="en-IN" sz="2200" i="1" dirty="0" err="1">
                <a:solidFill>
                  <a:schemeClr val="tx1"/>
                </a:solidFill>
              </a:rPr>
              <a:t>Home_try_on</a:t>
            </a:r>
            <a:endParaRPr lang="en-IN" sz="2200" i="1" dirty="0">
              <a:solidFill>
                <a:schemeClr val="tx1"/>
              </a:solidFill>
            </a:endParaRP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User_id – The user id tracked of the customer</a:t>
            </a:r>
          </a:p>
          <a:p>
            <a:pPr lvl="2"/>
            <a:r>
              <a:rPr lang="en-IN" sz="2000" i="1" dirty="0" err="1">
                <a:solidFill>
                  <a:schemeClr val="tx1"/>
                </a:solidFill>
              </a:rPr>
              <a:t>Number_of_pairs</a:t>
            </a:r>
            <a:r>
              <a:rPr lang="en-IN" sz="2000" i="1" dirty="0">
                <a:solidFill>
                  <a:schemeClr val="tx1"/>
                </a:solidFill>
              </a:rPr>
              <a:t> – Number of pairs taken to try at home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Address – Address entered by the user</a:t>
            </a:r>
            <a:endParaRPr lang="en-US" sz="2000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0B8ADFF-C463-BA42-BCD6-30455A6A6EFC}"/>
              </a:ext>
            </a:extLst>
          </p:cNvPr>
          <p:cNvSpPr txBox="1">
            <a:spLocks/>
          </p:cNvSpPr>
          <p:nvPr/>
        </p:nvSpPr>
        <p:spPr>
          <a:xfrm>
            <a:off x="447816" y="601200"/>
            <a:ext cx="5617318" cy="42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2370CB-C9FD-DB4B-AD53-56A290E9F894}"/>
              </a:ext>
            </a:extLst>
          </p:cNvPr>
          <p:cNvSpPr txBox="1">
            <a:spLocks/>
          </p:cNvSpPr>
          <p:nvPr/>
        </p:nvSpPr>
        <p:spPr>
          <a:xfrm>
            <a:off x="5960962" y="601200"/>
            <a:ext cx="5649848" cy="42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589F6F-52FB-FB41-8E87-0CAF85FCD437}"/>
              </a:ext>
            </a:extLst>
          </p:cNvPr>
          <p:cNvSpPr txBox="1">
            <a:spLocks/>
          </p:cNvSpPr>
          <p:nvPr/>
        </p:nvSpPr>
        <p:spPr>
          <a:xfrm>
            <a:off x="4383648" y="1380870"/>
            <a:ext cx="3898746" cy="4578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IN" sz="2200" i="1" dirty="0">
                <a:solidFill>
                  <a:schemeClr val="tx1"/>
                </a:solidFill>
              </a:rPr>
              <a:t>Purchase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User_id – The user id tracked of the customer</a:t>
            </a:r>
          </a:p>
          <a:p>
            <a:pPr lvl="2"/>
            <a:r>
              <a:rPr lang="en-IN" sz="2000" i="1" dirty="0" err="1">
                <a:solidFill>
                  <a:schemeClr val="tx1"/>
                </a:solidFill>
              </a:rPr>
              <a:t>Product_id</a:t>
            </a:r>
            <a:r>
              <a:rPr lang="en-IN" sz="2000" i="1" dirty="0">
                <a:solidFill>
                  <a:schemeClr val="tx1"/>
                </a:solidFill>
              </a:rPr>
              <a:t> – Tracker id of the product purchased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Style – Style of the frame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Price – Price of the frame</a:t>
            </a:r>
          </a:p>
          <a:p>
            <a:pPr lvl="2"/>
            <a:r>
              <a:rPr lang="en-IN" sz="2000" i="1" dirty="0">
                <a:solidFill>
                  <a:schemeClr val="tx1"/>
                </a:solidFill>
              </a:rPr>
              <a:t>Colour – Colour of the frame bought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A3D8FC-F391-DF43-AFCE-850C16833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83" y="4652220"/>
            <a:ext cx="2608729" cy="1866900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3811C6A-A550-A941-8613-76BD473B87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644851" y="1886458"/>
            <a:ext cx="2603500" cy="3048000"/>
          </a:xfrm>
        </p:spPr>
      </p:pic>
    </p:spTree>
    <p:extLst>
      <p:ext uri="{BB962C8B-B14F-4D97-AF65-F5344CB8AC3E}">
        <p14:creationId xmlns:p14="http://schemas.microsoft.com/office/powerpoint/2010/main" val="876347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14D8A-3FBA-6B44-8762-CEAD4456E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funneling? What is an a/b 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7EE61-B66F-0340-B257-EBED28EFE4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6059" y="5329681"/>
            <a:ext cx="11224715" cy="152831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A/B testing (also known as split testing) is a comparison of two variations of the same product shown to two different target samples(of the same population) at the same time so as to compare which variation drives more comparisons.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DB5D2-E70D-A049-8F79-AB3EA986B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1881162"/>
            <a:ext cx="5422392" cy="3633047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 conversion funnel in e-commerce illustrates the route your customers take from first becoming aware of your brand to making a purchase. </a:t>
            </a:r>
          </a:p>
          <a:p>
            <a:r>
              <a:rPr lang="en-IN" dirty="0"/>
              <a:t>Every business has a different e-commerce conversion funnel depending on the specifics of how users navigate their businesses. The stages are the same, but the specifics depend on your product and audience.</a:t>
            </a:r>
          </a:p>
          <a:p>
            <a:r>
              <a:rPr lang="en-IN" dirty="0"/>
              <a:t>For instance, some businesses have shorter conversion funnels. When you sell a low-cost product, you can convert visitors faster because price becomes less of an obstacle.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327BB3-EFF2-A848-B16A-B4DDB4C16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3" y="2213767"/>
            <a:ext cx="5465662" cy="26201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C5B14B-ADEC-DE47-B9DD-7CBD0787EBCF}"/>
              </a:ext>
            </a:extLst>
          </p:cNvPr>
          <p:cNvSpPr txBox="1"/>
          <p:nvPr/>
        </p:nvSpPr>
        <p:spPr>
          <a:xfrm>
            <a:off x="9921764" y="6547944"/>
            <a:ext cx="20179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Credits to: </a:t>
            </a:r>
            <a:r>
              <a:rPr lang="en-US" sz="900" dirty="0">
                <a:hlinkClick r:id="rId3"/>
              </a:rPr>
              <a:t>https://</a:t>
            </a:r>
            <a:r>
              <a:rPr lang="en-US" sz="900" dirty="0" err="1">
                <a:hlinkClick r:id="rId3"/>
              </a:rPr>
              <a:t>vwo.com</a:t>
            </a:r>
            <a:r>
              <a:rPr lang="en-US" sz="900" dirty="0">
                <a:hlinkClick r:id="rId3"/>
              </a:rPr>
              <a:t>/ab-testing/</a:t>
            </a:r>
            <a:endParaRPr 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7AA947-A77E-0E41-B358-C91AEC585AB9}"/>
              </a:ext>
            </a:extLst>
          </p:cNvPr>
          <p:cNvSpPr txBox="1"/>
          <p:nvPr/>
        </p:nvSpPr>
        <p:spPr>
          <a:xfrm>
            <a:off x="1707573" y="4966376"/>
            <a:ext cx="32129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Credits to: </a:t>
            </a:r>
            <a:r>
              <a:rPr lang="en-US" sz="900" dirty="0">
                <a:hlinkClick r:id="rId4"/>
              </a:rPr>
              <a:t>https://</a:t>
            </a:r>
            <a:r>
              <a:rPr lang="en-US" sz="900" dirty="0" err="1">
                <a:hlinkClick r:id="rId4"/>
              </a:rPr>
              <a:t>sleeknote.com</a:t>
            </a:r>
            <a:r>
              <a:rPr lang="en-US" sz="900" dirty="0">
                <a:hlinkClick r:id="rId4"/>
              </a:rPr>
              <a:t>/blog/e-commerce-sales-funnel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38780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1C53D-4EBD-7944-AB91-32F1BD51B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186660"/>
            <a:ext cx="11029615" cy="1497507"/>
          </a:xfrm>
        </p:spPr>
        <p:txBody>
          <a:bodyPr/>
          <a:lstStyle/>
          <a:p>
            <a:r>
              <a:rPr lang="en-US" dirty="0"/>
              <a:t>Answers for every query and brief description</a:t>
            </a:r>
          </a:p>
        </p:txBody>
      </p:sp>
    </p:spTree>
    <p:extLst>
      <p:ext uri="{BB962C8B-B14F-4D97-AF65-F5344CB8AC3E}">
        <p14:creationId xmlns:p14="http://schemas.microsoft.com/office/powerpoint/2010/main" val="2331436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7929-ADC0-AB4C-A1CC-6CC167A4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1 – basic understanding of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AF812-3D69-AB43-823A-DD2A128EE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1631985"/>
          </a:xfrm>
        </p:spPr>
        <p:txBody>
          <a:bodyPr/>
          <a:lstStyle/>
          <a:p>
            <a:r>
              <a:rPr lang="en-IN" dirty="0"/>
              <a:t>SELECT * FROM survey LIMIT 10;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C0E5F-BAA5-C54D-B2EB-96199818E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4"/>
            <a:ext cx="5422392" cy="1631984"/>
          </a:xfrm>
        </p:spPr>
        <p:txBody>
          <a:bodyPr/>
          <a:lstStyle/>
          <a:p>
            <a:r>
              <a:rPr lang="en-US" dirty="0"/>
              <a:t>A small overview of the data – column name, data type of the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CE3306-961A-7F43-B18F-68A6A9FD8F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9" t="16667" r="52692" b="69375"/>
          <a:stretch/>
        </p:blipFill>
        <p:spPr>
          <a:xfrm>
            <a:off x="581193" y="4370000"/>
            <a:ext cx="4772906" cy="13493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EC49E2-F728-D246-B872-F115645C7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81" t="18749" r="1519" b="51250"/>
          <a:stretch/>
        </p:blipFill>
        <p:spPr>
          <a:xfrm>
            <a:off x="6003583" y="4015951"/>
            <a:ext cx="5552039" cy="2057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734767-003E-4440-825F-8DC2553304A6}"/>
              </a:ext>
            </a:extLst>
          </p:cNvPr>
          <p:cNvSpPr txBox="1"/>
          <p:nvPr/>
        </p:nvSpPr>
        <p:spPr>
          <a:xfrm>
            <a:off x="581193" y="2000250"/>
            <a:ext cx="1113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Style quiz answers for every user id and a basic understanding of the data in the table ‘survey’.</a:t>
            </a:r>
          </a:p>
        </p:txBody>
      </p:sp>
    </p:spTree>
    <p:extLst>
      <p:ext uri="{BB962C8B-B14F-4D97-AF65-F5344CB8AC3E}">
        <p14:creationId xmlns:p14="http://schemas.microsoft.com/office/powerpoint/2010/main" val="403468649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196</TotalTime>
  <Words>1137</Words>
  <Application>Microsoft Macintosh PowerPoint</Application>
  <PresentationFormat>Widescreen</PresentationFormat>
  <Paragraphs>117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Garamond</vt:lpstr>
      <vt:lpstr>Gill Sans MT</vt:lpstr>
      <vt:lpstr>Wingdings 2</vt:lpstr>
      <vt:lpstr>Dividend</vt:lpstr>
      <vt:lpstr>Warby parker funnel project</vt:lpstr>
      <vt:lpstr>Table of contents</vt:lpstr>
      <vt:lpstr>About the Company</vt:lpstr>
      <vt:lpstr>About the datasets</vt:lpstr>
      <vt:lpstr>About the datasets</vt:lpstr>
      <vt:lpstr>About the datasets</vt:lpstr>
      <vt:lpstr>What is funneling? What is an a/b test?</vt:lpstr>
      <vt:lpstr>Answers for every query and brief description</vt:lpstr>
      <vt:lpstr>Query 1 – basic understanding of the data</vt:lpstr>
      <vt:lpstr>Query 2 –quitters at each question</vt:lpstr>
      <vt:lpstr>Query 3 – quitters at each question - Analysis</vt:lpstr>
      <vt:lpstr>Query 4 – rest of the tables</vt:lpstr>
      <vt:lpstr>Query 5 – unique requirements</vt:lpstr>
      <vt:lpstr>Query 6 – Additional in-depth Analysis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Warby parker funnel project</dc:title>
  <dc:creator>Alpesh Patil</dc:creator>
  <cp:lastModifiedBy>Alpesh Patil</cp:lastModifiedBy>
  <cp:revision>16</cp:revision>
  <dcterms:created xsi:type="dcterms:W3CDTF">2020-09-26T04:50:30Z</dcterms:created>
  <dcterms:modified xsi:type="dcterms:W3CDTF">2020-09-28T05:05:26Z</dcterms:modified>
</cp:coreProperties>
</file>

<file path=docProps/thumbnail.jpeg>
</file>